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9" r:id="rId3"/>
    <p:sldId id="291" r:id="rId4"/>
    <p:sldId id="269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280" r:id="rId17"/>
    <p:sldId id="282" r:id="rId18"/>
    <p:sldId id="304" r:id="rId19"/>
    <p:sldId id="305" r:id="rId20"/>
    <p:sldId id="306" r:id="rId21"/>
    <p:sldId id="307" r:id="rId22"/>
    <p:sldId id="303" r:id="rId23"/>
    <p:sldId id="281" r:id="rId24"/>
    <p:sldId id="287" r:id="rId25"/>
  </p:sldIdLst>
  <p:sldSz cx="9144000" cy="6858000" type="screen4x3"/>
  <p:notesSz cx="9144000" cy="6858000"/>
  <p:custDataLst>
    <p:tags r:id="rId28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FF00"/>
    <a:srgbClr val="00CC00"/>
    <a:srgbClr val="0000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132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0DA1F8EA-50C7-41D3-91B1-669E534E5A43}" type="datetimeFigureOut">
              <a:rPr lang="en-US"/>
              <a:pPr>
                <a:defRPr/>
              </a:pPr>
              <a:t>4/2/2020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02D4D7B-B5D4-4065-A802-80ECA1D3721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4872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A1A95-E44E-4972-A2EF-E0435B6BB6C4}" type="datetimeFigureOut">
              <a:rPr lang="en-US" smtClean="0"/>
              <a:pPr/>
              <a:t>4/2/2020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F1397-6548-49A0-BB4F-C7BD454B920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4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F1397-6548-49A0-BB4F-C7BD454B920A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201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F1397-6548-49A0-BB4F-C7BD454B920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149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F1397-6548-49A0-BB4F-C7BD454B920A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397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F1397-6548-49A0-BB4F-C7BD454B920A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79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AB7B6D9-97F2-4774-8BDE-1CE8796B945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14B7E1-66C0-424A-B33F-05D778943E8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4FEB7D-26F3-4555-BABE-E8745F0EC68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6E110-82CA-4C56-98B0-7E203ADE7F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928D39-CE14-44BB-B2F9-E0B65C2C2F3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0D7D9-A904-489A-94D3-CCA59146B912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C9B9B-DE76-4309-AB5F-1695619D5FD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C13BF-41EF-4F0F-A52C-97547D3D75D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AD2B6-030B-4A84-8911-75DD08C0092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01D86A-0F09-4784-B628-F0DA04B8355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0227A0-4587-47BF-82EA-4F7E1D562D8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A6A43C1-5EBE-41CB-BF74-D53A6429C25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EF29DCAE-C355-4F69-B5B1-B947929E76B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audio" Target="../media/media8.m4a"/><Relationship Id="rId7" Type="http://schemas.openxmlformats.org/officeDocument/2006/relationships/image" Target="../media/image38.png"/><Relationship Id="rId2" Type="http://schemas.microsoft.com/office/2007/relationships/media" Target="../media/media8.m4a"/><Relationship Id="rId1" Type="http://schemas.openxmlformats.org/officeDocument/2006/relationships/tags" Target="../tags/tag11.xml"/><Relationship Id="rId6" Type="http://schemas.openxmlformats.org/officeDocument/2006/relationships/image" Target="../media/image37.png"/><Relationship Id="rId11" Type="http://schemas.openxmlformats.org/officeDocument/2006/relationships/image" Target="../media/image3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audio" Target="../media/media9.m4a"/><Relationship Id="rId7" Type="http://schemas.openxmlformats.org/officeDocument/2006/relationships/image" Target="../media/image43.png"/><Relationship Id="rId2" Type="http://schemas.microsoft.com/office/2007/relationships/media" Target="../media/media9.m4a"/><Relationship Id="rId1" Type="http://schemas.openxmlformats.org/officeDocument/2006/relationships/tags" Target="../tags/tag12.xml"/><Relationship Id="rId6" Type="http://schemas.openxmlformats.org/officeDocument/2006/relationships/image" Target="../media/image42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audio" Target="../media/media10.m4a"/><Relationship Id="rId7" Type="http://schemas.openxmlformats.org/officeDocument/2006/relationships/image" Target="../media/image48.png"/><Relationship Id="rId2" Type="http://schemas.microsoft.com/office/2007/relationships/media" Target="../media/media10.m4a"/><Relationship Id="rId1" Type="http://schemas.openxmlformats.org/officeDocument/2006/relationships/tags" Target="../tags/tag13.xml"/><Relationship Id="rId6" Type="http://schemas.openxmlformats.org/officeDocument/2006/relationships/image" Target="../media/image47.png"/><Relationship Id="rId11" Type="http://schemas.openxmlformats.org/officeDocument/2006/relationships/image" Target="../media/image3.pn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audio" Target="../media/media11.m4a"/><Relationship Id="rId7" Type="http://schemas.openxmlformats.org/officeDocument/2006/relationships/image" Target="../media/image53.png"/><Relationship Id="rId12" Type="http://schemas.openxmlformats.org/officeDocument/2006/relationships/image" Target="../media/image3.png"/><Relationship Id="rId2" Type="http://schemas.microsoft.com/office/2007/relationships/media" Target="../media/media11.m4a"/><Relationship Id="rId1" Type="http://schemas.openxmlformats.org/officeDocument/2006/relationships/tags" Target="../tags/tag14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55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5.xml"/><Relationship Id="rId6" Type="http://schemas.openxmlformats.org/officeDocument/2006/relationships/image" Target="../media/image3.png"/><Relationship Id="rId5" Type="http://schemas.openxmlformats.org/officeDocument/2006/relationships/image" Target="../media/image57.jpe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3.m4a"/><Relationship Id="rId7" Type="http://schemas.openxmlformats.org/officeDocument/2006/relationships/image" Target="../media/image60.gif"/><Relationship Id="rId2" Type="http://schemas.microsoft.com/office/2007/relationships/media" Target="../media/media13.m4a"/><Relationship Id="rId1" Type="http://schemas.openxmlformats.org/officeDocument/2006/relationships/tags" Target="../tags/tag16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3.png"/><Relationship Id="rId2" Type="http://schemas.microsoft.com/office/2007/relationships/media" Target="../media/media14.m4a"/><Relationship Id="rId1" Type="http://schemas.openxmlformats.org/officeDocument/2006/relationships/tags" Target="../tags/tag17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3.png"/><Relationship Id="rId2" Type="http://schemas.microsoft.com/office/2007/relationships/media" Target="../media/media15.m4a"/><Relationship Id="rId1" Type="http://schemas.openxmlformats.org/officeDocument/2006/relationships/tags" Target="../tags/tag1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3.png"/><Relationship Id="rId2" Type="http://schemas.microsoft.com/office/2007/relationships/media" Target="../media/media16.m4a"/><Relationship Id="rId1" Type="http://schemas.openxmlformats.org/officeDocument/2006/relationships/tags" Target="../tags/tag19.xml"/><Relationship Id="rId6" Type="http://schemas.openxmlformats.org/officeDocument/2006/relationships/image" Target="../media/image66.gif"/><Relationship Id="rId5" Type="http://schemas.openxmlformats.org/officeDocument/2006/relationships/image" Target="../media/image65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3.png"/><Relationship Id="rId2" Type="http://schemas.microsoft.com/office/2007/relationships/media" Target="../media/media17.m4a"/><Relationship Id="rId1" Type="http://schemas.openxmlformats.org/officeDocument/2006/relationships/tags" Target="../tags/tag2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9.m4a"/><Relationship Id="rId7" Type="http://schemas.openxmlformats.org/officeDocument/2006/relationships/image" Target="../media/image72.gif"/><Relationship Id="rId2" Type="http://schemas.microsoft.com/office/2007/relationships/media" Target="../media/media19.m4a"/><Relationship Id="rId1" Type="http://schemas.openxmlformats.org/officeDocument/2006/relationships/tags" Target="../tags/tag2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audio" Target="../media/media20.m4a"/><Relationship Id="rId7" Type="http://schemas.openxmlformats.org/officeDocument/2006/relationships/image" Target="../media/image75.png"/><Relationship Id="rId2" Type="http://schemas.microsoft.com/office/2007/relationships/media" Target="../media/media20.m4a"/><Relationship Id="rId1" Type="http://schemas.openxmlformats.org/officeDocument/2006/relationships/tags" Target="../tags/tag23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80.png"/><Relationship Id="rId5" Type="http://schemas.openxmlformats.org/officeDocument/2006/relationships/image" Target="../media/image79.gif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3.m4a"/><Relationship Id="rId7" Type="http://schemas.openxmlformats.org/officeDocument/2006/relationships/image" Target="../media/image13.png"/><Relationship Id="rId2" Type="http://schemas.microsoft.com/office/2007/relationships/media" Target="../media/media3.m4a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4.m4a"/><Relationship Id="rId7" Type="http://schemas.openxmlformats.org/officeDocument/2006/relationships/image" Target="../media/image18.png"/><Relationship Id="rId2" Type="http://schemas.microsoft.com/office/2007/relationships/media" Target="../media/media4.m4a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5.m4a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gi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6.m4a"/><Relationship Id="rId7" Type="http://schemas.openxmlformats.org/officeDocument/2006/relationships/image" Target="../media/image29.wmf"/><Relationship Id="rId2" Type="http://schemas.openxmlformats.org/officeDocument/2006/relationships/tags" Target="../tags/tag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1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6.bin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wmf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4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7.m4a"/><Relationship Id="rId7" Type="http://schemas.openxmlformats.org/officeDocument/2006/relationships/image" Target="../media/image28.png"/><Relationship Id="rId2" Type="http://schemas.microsoft.com/office/2007/relationships/media" Target="../media/media7.m4a"/><Relationship Id="rId1" Type="http://schemas.openxmlformats.org/officeDocument/2006/relationships/tags" Target="../tags/tag10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"/>
            <a:ext cx="7772400" cy="1829761"/>
          </a:xfrm>
        </p:spPr>
        <p:txBody>
          <a:bodyPr>
            <a:normAutofit/>
          </a:bodyPr>
          <a:lstStyle/>
          <a:p>
            <a:r>
              <a:rPr lang="en-GB" dirty="0" smtClean="0"/>
              <a:t> Mechanical Components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-214719" y="519521"/>
            <a:ext cx="3172639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128">
        <p:fade thruBlk="1"/>
      </p:transition>
    </mc:Choice>
    <mc:Fallback>
      <p:transition advTm="5128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71950" y="2005900"/>
            <a:ext cx="4591050" cy="431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Transmits motion</a:t>
            </a:r>
          </a:p>
          <a:p>
            <a:r>
              <a:rPr lang="en-GB" dirty="0" smtClean="0"/>
              <a:t>Used to move objects</a:t>
            </a:r>
          </a:p>
          <a:p>
            <a:r>
              <a:rPr lang="en-GB" dirty="0" smtClean="0"/>
              <a:t>Types</a:t>
            </a:r>
          </a:p>
          <a:p>
            <a:pPr lvl="1"/>
            <a:r>
              <a:rPr lang="en-GB" dirty="0" smtClean="0"/>
              <a:t>Round belt</a:t>
            </a:r>
          </a:p>
          <a:p>
            <a:pPr lvl="1"/>
            <a:r>
              <a:rPr lang="en-GB" dirty="0" smtClean="0"/>
              <a:t>Flat belt</a:t>
            </a:r>
          </a:p>
          <a:p>
            <a:pPr lvl="1"/>
            <a:r>
              <a:rPr lang="en-GB" dirty="0" smtClean="0"/>
              <a:t>V-belt</a:t>
            </a:r>
          </a:p>
          <a:p>
            <a:pPr lvl="1"/>
            <a:r>
              <a:rPr lang="en-GB" dirty="0" smtClean="0"/>
              <a:t>Timing belt</a:t>
            </a:r>
          </a:p>
          <a:p>
            <a:pPr lvl="1"/>
            <a:r>
              <a:rPr lang="en-GB" dirty="0" smtClean="0"/>
              <a:t>Conveyer belt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Belts &amp; Pulleys</a:t>
            </a:r>
            <a:endParaRPr lang="en-GB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1447800"/>
            <a:ext cx="1524000" cy="225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1800" y="4114799"/>
            <a:ext cx="1905000" cy="2434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00800" y="1295400"/>
            <a:ext cx="239653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3810000"/>
            <a:ext cx="215927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D4C4B4"/>
              </a:clrFrom>
              <a:clrTo>
                <a:srgbClr val="D4C4B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48600" y="0"/>
            <a:ext cx="1295400" cy="67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493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Open</a:t>
            </a:r>
          </a:p>
          <a:p>
            <a:r>
              <a:rPr lang="en-GB" dirty="0" smtClean="0"/>
              <a:t>Crossed</a:t>
            </a:r>
          </a:p>
          <a:p>
            <a:r>
              <a:rPr lang="en-GB" dirty="0" smtClean="0"/>
              <a:t>Turned</a:t>
            </a:r>
          </a:p>
          <a:p>
            <a:r>
              <a:rPr lang="en-GB" dirty="0" smtClean="0"/>
              <a:t>Serpentine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Belts &amp; Pulleys – Installation </a:t>
            </a:r>
            <a:endParaRPr lang="en-GB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6" cstate="print">
            <a:lum/>
          </a:blip>
          <a:srcRect/>
          <a:stretch>
            <a:fillRect/>
          </a:stretch>
        </p:blipFill>
        <p:spPr bwMode="auto">
          <a:xfrm>
            <a:off x="5309937" y="949158"/>
            <a:ext cx="3529263" cy="194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2895600"/>
            <a:ext cx="3657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4800600"/>
            <a:ext cx="3341493" cy="1925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0" y="3429000"/>
            <a:ext cx="4495800" cy="249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D4C4B4"/>
              </a:clrFrom>
              <a:clrTo>
                <a:srgbClr val="D4C4B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48600" y="0"/>
            <a:ext cx="1295400" cy="67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381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ommon cam shap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4800600"/>
            <a:ext cx="163285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4800" y="2133600"/>
            <a:ext cx="26955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Transmits a specific desired linear motion from rotation or linear motion</a:t>
            </a:r>
          </a:p>
          <a:p>
            <a:r>
              <a:rPr lang="en-GB" dirty="0" smtClean="0"/>
              <a:t>Types</a:t>
            </a:r>
          </a:p>
          <a:p>
            <a:pPr lvl="1"/>
            <a:r>
              <a:rPr lang="en-GB" dirty="0" smtClean="0"/>
              <a:t>Radial cam</a:t>
            </a:r>
          </a:p>
          <a:p>
            <a:pPr lvl="2"/>
            <a:r>
              <a:rPr lang="en-GB" dirty="0" smtClean="0"/>
              <a:t>Pear</a:t>
            </a:r>
          </a:p>
          <a:p>
            <a:pPr lvl="2"/>
            <a:r>
              <a:rPr lang="en-GB" dirty="0" smtClean="0"/>
              <a:t>Snail</a:t>
            </a:r>
          </a:p>
          <a:p>
            <a:pPr lvl="2"/>
            <a:r>
              <a:rPr lang="en-GB" dirty="0" smtClean="0"/>
              <a:t>Eccentric</a:t>
            </a:r>
          </a:p>
          <a:p>
            <a:pPr lvl="1"/>
            <a:r>
              <a:rPr lang="en-GB" dirty="0" smtClean="0"/>
              <a:t>Wedge cam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Cams</a:t>
            </a:r>
            <a:endParaRPr lang="en-GB" dirty="0"/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0"/>
            <a:ext cx="19050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8400" y="2171700"/>
            <a:ext cx="2482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common cam shap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6599" y="4495800"/>
            <a:ext cx="158893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common cam shap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10400" y="4724400"/>
            <a:ext cx="182880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055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200400"/>
            <a:ext cx="1800621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Types</a:t>
            </a:r>
          </a:p>
          <a:p>
            <a:pPr lvl="1"/>
            <a:r>
              <a:rPr lang="en-GB" dirty="0" smtClean="0"/>
              <a:t>Slider</a:t>
            </a:r>
          </a:p>
          <a:p>
            <a:pPr lvl="1"/>
            <a:r>
              <a:rPr lang="en-GB" dirty="0" smtClean="0"/>
              <a:t>Lever</a:t>
            </a:r>
          </a:p>
          <a:p>
            <a:r>
              <a:rPr lang="en-GB" dirty="0" smtClean="0"/>
              <a:t>Follower end types</a:t>
            </a:r>
          </a:p>
          <a:p>
            <a:pPr lvl="1"/>
            <a:r>
              <a:rPr lang="en-GB" dirty="0" smtClean="0"/>
              <a:t>Knife</a:t>
            </a:r>
          </a:p>
          <a:p>
            <a:pPr lvl="1"/>
            <a:r>
              <a:rPr lang="en-GB" dirty="0" smtClean="0"/>
              <a:t>Roller</a:t>
            </a:r>
          </a:p>
          <a:p>
            <a:pPr lvl="1"/>
            <a:r>
              <a:rPr lang="en-GB" dirty="0" smtClean="0"/>
              <a:t>Flat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Cams – Followers </a:t>
            </a:r>
            <a:endParaRPr lang="en-GB" dirty="0"/>
          </a:p>
        </p:txBody>
      </p:sp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3320441"/>
            <a:ext cx="1757077" cy="2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86200" y="3200400"/>
            <a:ext cx="1645273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39000" y="0"/>
            <a:ext cx="19050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" name="Group 53"/>
          <p:cNvGrpSpPr/>
          <p:nvPr/>
        </p:nvGrpSpPr>
        <p:grpSpPr>
          <a:xfrm>
            <a:off x="7315200" y="1219200"/>
            <a:ext cx="1479996" cy="3581400"/>
            <a:chOff x="7315200" y="1219200"/>
            <a:chExt cx="1479996" cy="3581400"/>
          </a:xfrm>
        </p:grpSpPr>
        <p:grpSp>
          <p:nvGrpSpPr>
            <p:cNvPr id="9" name="Group 8"/>
            <p:cNvGrpSpPr/>
            <p:nvPr/>
          </p:nvGrpSpPr>
          <p:grpSpPr>
            <a:xfrm>
              <a:off x="7315200" y="1219200"/>
              <a:ext cx="1479996" cy="3581400"/>
              <a:chOff x="6477000" y="1066800"/>
              <a:chExt cx="1371600" cy="3319096"/>
            </a:xfrm>
          </p:grpSpPr>
          <p:pic>
            <p:nvPicPr>
              <p:cNvPr id="4" name="Picture 5" descr="cam with follower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477000" y="1066800"/>
                <a:ext cx="1371600" cy="33190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7620000" y="3489960"/>
                <a:ext cx="228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650480" y="3505200"/>
              <a:ext cx="853440" cy="1066800"/>
              <a:chOff x="685800" y="3429000"/>
              <a:chExt cx="2743200" cy="2743200"/>
            </a:xfrm>
          </p:grpSpPr>
          <p:sp>
            <p:nvSpPr>
              <p:cNvPr id="45" name="Circular Arrow 44"/>
              <p:cNvSpPr/>
              <p:nvPr/>
            </p:nvSpPr>
            <p:spPr>
              <a:xfrm>
                <a:off x="685800" y="3429000"/>
                <a:ext cx="2743200" cy="274320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2570568"/>
                  <a:gd name="adj5" fmla="val 12500"/>
                </a:avLst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ircular Arrow 45"/>
              <p:cNvSpPr/>
              <p:nvPr/>
            </p:nvSpPr>
            <p:spPr>
              <a:xfrm flipH="1">
                <a:off x="685800" y="3429000"/>
                <a:ext cx="2743200" cy="274320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3096487"/>
                  <a:gd name="adj5" fmla="val 12500"/>
                </a:avLst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Left-Right Arrow 50"/>
            <p:cNvSpPr/>
            <p:nvPr/>
          </p:nvSpPr>
          <p:spPr>
            <a:xfrm rot="16200000">
              <a:off x="7535443" y="2228850"/>
              <a:ext cx="1028700" cy="228600"/>
            </a:xfrm>
            <a:prstGeom prst="leftRightArrow">
              <a:avLst>
                <a:gd name="adj1" fmla="val 26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481946" y="1066800"/>
            <a:ext cx="3061854" cy="2133600"/>
            <a:chOff x="4481946" y="1066800"/>
            <a:chExt cx="3061854" cy="2133600"/>
          </a:xfrm>
        </p:grpSpPr>
        <p:grpSp>
          <p:nvGrpSpPr>
            <p:cNvPr id="8" name="Group 7"/>
            <p:cNvGrpSpPr/>
            <p:nvPr/>
          </p:nvGrpSpPr>
          <p:grpSpPr>
            <a:xfrm>
              <a:off x="4481946" y="1219200"/>
              <a:ext cx="3061854" cy="1981200"/>
              <a:chOff x="2819400" y="3048000"/>
              <a:chExt cx="2590800" cy="1676400"/>
            </a:xfrm>
          </p:grpSpPr>
          <p:pic>
            <p:nvPicPr>
              <p:cNvPr id="5" name="Picture 5" descr="cam with follower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 r="-454"/>
              <a:stretch>
                <a:fillRect/>
              </a:stretch>
            </p:blipFill>
            <p:spPr bwMode="auto">
              <a:xfrm>
                <a:off x="2819400" y="3048000"/>
                <a:ext cx="2590800" cy="1676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810000" y="4038600"/>
                <a:ext cx="1371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633912" y="1981200"/>
              <a:ext cx="928688" cy="990600"/>
              <a:chOff x="685800" y="3429000"/>
              <a:chExt cx="2743200" cy="2743200"/>
            </a:xfrm>
          </p:grpSpPr>
          <p:sp>
            <p:nvSpPr>
              <p:cNvPr id="41" name="Circular Arrow 40"/>
              <p:cNvSpPr/>
              <p:nvPr/>
            </p:nvSpPr>
            <p:spPr>
              <a:xfrm>
                <a:off x="685800" y="3429000"/>
                <a:ext cx="2743200" cy="274320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2570568"/>
                  <a:gd name="adj5" fmla="val 12500"/>
                </a:avLst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ircular Arrow 41"/>
              <p:cNvSpPr/>
              <p:nvPr/>
            </p:nvSpPr>
            <p:spPr>
              <a:xfrm flipH="1">
                <a:off x="685800" y="3429000"/>
                <a:ext cx="2743200" cy="274320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3096487"/>
                  <a:gd name="adj5" fmla="val 12500"/>
                </a:avLst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Left-Right Arrow 51"/>
            <p:cNvSpPr/>
            <p:nvPr/>
          </p:nvSpPr>
          <p:spPr>
            <a:xfrm rot="16200000">
              <a:off x="5314950" y="1466850"/>
              <a:ext cx="1028700" cy="228600"/>
            </a:xfrm>
            <a:prstGeom prst="leftRightArrow">
              <a:avLst>
                <a:gd name="adj1" fmla="val 26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348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481328"/>
            <a:ext cx="4114800" cy="4525963"/>
          </a:xfrm>
        </p:spPr>
        <p:txBody>
          <a:bodyPr/>
          <a:lstStyle/>
          <a:p>
            <a:r>
              <a:rPr lang="en-GB" dirty="0" smtClean="0"/>
              <a:t>Snail</a:t>
            </a:r>
          </a:p>
          <a:p>
            <a:pPr lvl="1"/>
            <a:r>
              <a:rPr lang="en-GB" dirty="0" smtClean="0"/>
              <a:t>Gradual increment, then a drop</a:t>
            </a:r>
          </a:p>
          <a:p>
            <a:r>
              <a:rPr lang="en-GB" dirty="0" smtClean="0"/>
              <a:t>Pear</a:t>
            </a:r>
          </a:p>
          <a:p>
            <a:pPr lvl="1"/>
            <a:r>
              <a:rPr lang="en-GB" dirty="0" smtClean="0"/>
              <a:t>Gentle increment and decrement between constant displacements</a:t>
            </a:r>
          </a:p>
          <a:p>
            <a:r>
              <a:rPr lang="en-GB" dirty="0" smtClean="0"/>
              <a:t>Eccentric</a:t>
            </a:r>
          </a:p>
          <a:p>
            <a:pPr lvl="1"/>
            <a:r>
              <a:rPr lang="en-GB" dirty="0" smtClean="0"/>
              <a:t>Smooth wave motion (sine/cosine)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Cams – Types of Motion</a:t>
            </a:r>
            <a:endParaRPr lang="en-GB" dirty="0"/>
          </a:p>
        </p:txBody>
      </p:sp>
      <p:pic>
        <p:nvPicPr>
          <p:cNvPr id="11" name="Picture 7" descr="cam and displacement diagram"/>
          <p:cNvPicPr>
            <a:picLocks noChangeAspect="1" noChangeArrowheads="1"/>
          </p:cNvPicPr>
          <p:nvPr/>
        </p:nvPicPr>
        <p:blipFill>
          <a:blip r:embed="rId5" cstate="print"/>
          <a:srcRect t="2827" r="3150" b="61837"/>
          <a:stretch>
            <a:fillRect/>
          </a:stretch>
        </p:blipFill>
        <p:spPr bwMode="auto">
          <a:xfrm>
            <a:off x="4382510" y="1143000"/>
            <a:ext cx="468529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 descr="cam and displacement diagram"/>
          <p:cNvPicPr>
            <a:picLocks noChangeAspect="1" noChangeArrowheads="1"/>
          </p:cNvPicPr>
          <p:nvPr/>
        </p:nvPicPr>
        <p:blipFill>
          <a:blip r:embed="rId5" cstate="print"/>
          <a:srcRect t="38163" r="3150" b="30741"/>
          <a:stretch>
            <a:fillRect/>
          </a:stretch>
        </p:blipFill>
        <p:spPr bwMode="auto">
          <a:xfrm>
            <a:off x="4343400" y="3048000"/>
            <a:ext cx="468529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 descr="cam and displacement diagram"/>
          <p:cNvPicPr>
            <a:picLocks noChangeAspect="1" noChangeArrowheads="1"/>
          </p:cNvPicPr>
          <p:nvPr/>
        </p:nvPicPr>
        <p:blipFill>
          <a:blip r:embed="rId5" cstate="print"/>
          <a:srcRect t="69259" r="3150"/>
          <a:stretch>
            <a:fillRect/>
          </a:stretch>
        </p:blipFill>
        <p:spPr bwMode="auto">
          <a:xfrm>
            <a:off x="4343400" y="4724400"/>
            <a:ext cx="4685290" cy="1657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243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ahoma" pitchFamily="34" charset="0"/>
              </a:rPr>
              <a:t>Transmits motion &amp; force</a:t>
            </a:r>
          </a:p>
          <a:p>
            <a:r>
              <a:rPr lang="en-US" dirty="0" smtClean="0">
                <a:latin typeface="Tahoma" pitchFamily="34" charset="0"/>
              </a:rPr>
              <a:t>Ability to change the output motion &amp; force</a:t>
            </a:r>
          </a:p>
          <a:p>
            <a:r>
              <a:rPr lang="en-US" dirty="0" smtClean="0">
                <a:latin typeface="Tahoma" pitchFamily="34" charset="0"/>
              </a:rPr>
              <a:t>Increases mechanical advantage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Mechanisms – Bell Cranks</a:t>
            </a:r>
            <a:endParaRPr lang="en-GB" dirty="0"/>
          </a:p>
        </p:txBody>
      </p:sp>
      <p:pic>
        <p:nvPicPr>
          <p:cNvPr id="4" name="Picture 3" descr="window latch"/>
          <p:cNvPicPr>
            <a:picLocks noChangeAspect="1" noChangeArrowheads="1"/>
          </p:cNvPicPr>
          <p:nvPr/>
        </p:nvPicPr>
        <p:blipFill>
          <a:blip r:embed="rId5" cstate="print"/>
          <a:srcRect r="5800"/>
          <a:stretch>
            <a:fillRect/>
          </a:stretch>
        </p:blipFill>
        <p:spPr bwMode="auto">
          <a:xfrm>
            <a:off x="3733800" y="2895600"/>
            <a:ext cx="4724400" cy="253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2895600"/>
            <a:ext cx="339358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859792"/>
            <a:ext cx="2057400" cy="197201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673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bicycle cran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1301991"/>
            <a:ext cx="7010400" cy="471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3810000"/>
            <a:ext cx="2330450" cy="252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Mechanisms – Cranks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Ability to rotate a shaft easier</a:t>
            </a:r>
            <a:endParaRPr lang="en-GB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56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5" descr="toggleclamp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2438400"/>
            <a:ext cx="24955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2933700"/>
            <a:ext cx="58483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Mechanisms – Linkages (1)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Toggle mechanism</a:t>
            </a:r>
          </a:p>
          <a:p>
            <a:pPr lvl="1"/>
            <a:r>
              <a:rPr lang="en-GB" dirty="0" smtClean="0"/>
              <a:t>A small effort is applied but a large force is generated</a:t>
            </a:r>
            <a:endParaRPr lang="en-GB" dirty="0"/>
          </a:p>
        </p:txBody>
      </p:sp>
      <p:sp>
        <p:nvSpPr>
          <p:cNvPr id="9" name="Right Arrow 8"/>
          <p:cNvSpPr/>
          <p:nvPr/>
        </p:nvSpPr>
        <p:spPr>
          <a:xfrm>
            <a:off x="2819400" y="4876800"/>
            <a:ext cx="1447800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183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Mechanisms – Linkages (2)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Reverse motion</a:t>
            </a:r>
          </a:p>
          <a:p>
            <a:pPr lvl="1"/>
            <a:r>
              <a:rPr lang="en-GB" dirty="0" smtClean="0"/>
              <a:t>Reverts output motions</a:t>
            </a:r>
            <a:endParaRPr lang="en-GB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600" y="2438400"/>
            <a:ext cx="4368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50" y="2895600"/>
            <a:ext cx="4192750" cy="257401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14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Mechanisms – Linkages (3)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Push-pull linkage</a:t>
            </a:r>
          </a:p>
          <a:p>
            <a:pPr lvl="1"/>
            <a:r>
              <a:rPr lang="en-GB" dirty="0" smtClean="0"/>
              <a:t>Output link moves and has the same force as the input link</a:t>
            </a:r>
            <a:endParaRPr lang="en-GB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68221" y="2583325"/>
            <a:ext cx="4347179" cy="39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2762250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483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Fasteners &amp; Locking Devices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Secure 2 or more parts together</a:t>
            </a:r>
          </a:p>
          <a:p>
            <a:r>
              <a:rPr lang="en-GB" dirty="0" smtClean="0"/>
              <a:t>Screws for different materials</a:t>
            </a:r>
          </a:p>
          <a:p>
            <a:pPr lvl="1"/>
            <a:r>
              <a:rPr lang="en-GB" dirty="0" smtClean="0"/>
              <a:t>Wood</a:t>
            </a:r>
          </a:p>
          <a:p>
            <a:pPr lvl="1"/>
            <a:r>
              <a:rPr lang="en-GB" dirty="0" smtClean="0"/>
              <a:t>Plastic</a:t>
            </a:r>
          </a:p>
          <a:p>
            <a:pPr lvl="1"/>
            <a:r>
              <a:rPr lang="en-GB" dirty="0" smtClean="0"/>
              <a:t>Machine</a:t>
            </a:r>
          </a:p>
          <a:p>
            <a:r>
              <a:rPr lang="en-GB" dirty="0" smtClean="0"/>
              <a:t>Difference in head &amp; different tools are required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83090" y="4114800"/>
            <a:ext cx="5908510" cy="2596670"/>
            <a:chOff x="2971800" y="4038600"/>
            <a:chExt cx="5908510" cy="2596670"/>
          </a:xfrm>
        </p:grpSpPr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43600" y="4112791"/>
              <a:ext cx="2936710" cy="2522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71800" y="4038600"/>
              <a:ext cx="2936710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191000" y="5715000"/>
              <a:ext cx="1752600" cy="782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Oval 15"/>
          <p:cNvSpPr/>
          <p:nvPr/>
        </p:nvSpPr>
        <p:spPr>
          <a:xfrm>
            <a:off x="2971800" y="4114800"/>
            <a:ext cx="762000" cy="762000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968668" y="4932220"/>
            <a:ext cx="762000" cy="762000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5943600" y="5791200"/>
            <a:ext cx="762000" cy="762000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3600" y="1219200"/>
            <a:ext cx="2930769" cy="4118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 cstate="print"/>
          <a:srcRect r="-286"/>
          <a:stretch>
            <a:fillRect/>
          </a:stretch>
        </p:blipFill>
        <p:spPr bwMode="auto">
          <a:xfrm>
            <a:off x="751795" y="3581400"/>
            <a:ext cx="2448605" cy="234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76600" y="3048000"/>
            <a:ext cx="2590800" cy="253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ist2_5811192-three-cross-head-screws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34400" y="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1966">
        <p:fade thruBlk="1"/>
      </p:transition>
    </mc:Choice>
    <mc:Fallback>
      <p:transition advTm="101966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uiExpand="1" build="p"/>
      <p:bldP spid="16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Mechanisms – Linkages (4)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Rotary motion</a:t>
            </a:r>
          </a:p>
          <a:p>
            <a:pPr lvl="1"/>
            <a:r>
              <a:rPr lang="en-GB" dirty="0" smtClean="0"/>
              <a:t>A linear motion is converted to rotary and vice-versa</a:t>
            </a:r>
            <a:endParaRPr lang="en-GB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2590800"/>
            <a:ext cx="6477000" cy="353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12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4162425"/>
            <a:ext cx="3864189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Mechanisms – Linkages (5)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Parallel motion</a:t>
            </a:r>
          </a:p>
          <a:p>
            <a:pPr lvl="1"/>
            <a:r>
              <a:rPr lang="en-GB" dirty="0" smtClean="0"/>
              <a:t>A parallel motion is transmitted to maintain a level motion</a:t>
            </a:r>
            <a:endParaRPr lang="en-GB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62300" y="2389613"/>
            <a:ext cx="2819400" cy="207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8" y="3226782"/>
            <a:ext cx="2939362" cy="187128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62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0668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Steam_engine_in_action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8347" y="838200"/>
            <a:ext cx="6205654" cy="4038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Mechanisms – Applications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7983594">
            <a:off x="722892" y="3227314"/>
            <a:ext cx="324415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vis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 flipH="1">
            <a:off x="4114800" y="4724400"/>
            <a:ext cx="4033838" cy="16938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334000" y="5410200"/>
            <a:ext cx="1828800" cy="762000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6553200" y="2667000"/>
            <a:ext cx="1066800" cy="1066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953000" y="2514600"/>
            <a:ext cx="533400" cy="53340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85800" y="1295400"/>
            <a:ext cx="2133600" cy="23622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381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glue stic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975356"/>
            <a:ext cx="4267200" cy="380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 descr="vic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3581400"/>
            <a:ext cx="494610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Mechanisms – Screw Threads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Bench vice</a:t>
            </a:r>
          </a:p>
          <a:p>
            <a:r>
              <a:rPr lang="en-GB" dirty="0" smtClean="0"/>
              <a:t>Glue stick</a:t>
            </a:r>
          </a:p>
          <a:p>
            <a:r>
              <a:rPr lang="en-GB" dirty="0" smtClean="0"/>
              <a:t>Conveyer</a:t>
            </a:r>
          </a:p>
          <a:p>
            <a:r>
              <a:rPr lang="en-GB" dirty="0" smtClean="0"/>
              <a:t>Lead screw</a:t>
            </a:r>
            <a:endParaRPr lang="en-GB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819400" y="2024911"/>
            <a:ext cx="3207772" cy="231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12954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3754966"/>
            <a:ext cx="4800600" cy="2874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Mechanisms – Ratchet &amp; Pawl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Allows rotation in one direction</a:t>
            </a:r>
            <a:endParaRPr lang="en-GB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2057400"/>
            <a:ext cx="578385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Reduce friction on moving components</a:t>
            </a:r>
          </a:p>
          <a:p>
            <a:r>
              <a:rPr lang="en-GB" dirty="0" smtClean="0"/>
              <a:t>Rotation</a:t>
            </a:r>
          </a:p>
          <a:p>
            <a:pPr lvl="1"/>
            <a:r>
              <a:rPr lang="en-GB" dirty="0" smtClean="0"/>
              <a:t>Axial</a:t>
            </a:r>
          </a:p>
          <a:p>
            <a:pPr lvl="1"/>
            <a:r>
              <a:rPr lang="en-GB" dirty="0" smtClean="0"/>
              <a:t>Radial</a:t>
            </a:r>
          </a:p>
          <a:p>
            <a:r>
              <a:rPr lang="en-GB" dirty="0" smtClean="0"/>
              <a:t>Sliding</a:t>
            </a:r>
          </a:p>
          <a:p>
            <a:pPr lvl="1"/>
            <a:r>
              <a:rPr lang="en-GB" dirty="0" smtClean="0"/>
              <a:t>Shafts</a:t>
            </a:r>
          </a:p>
          <a:p>
            <a:pPr lvl="1"/>
            <a:r>
              <a:rPr lang="en-GB" dirty="0" smtClean="0"/>
              <a:t>Other components</a:t>
            </a:r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Bearings &amp; Sliders</a:t>
            </a:r>
            <a:endParaRPr lang="en-GB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2057400"/>
            <a:ext cx="2705100" cy="183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29301" y="2057401"/>
            <a:ext cx="2933700" cy="184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42360" y="39624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0" y="3962400"/>
            <a:ext cx="2667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FlangeBearing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19160" y="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582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Springs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Stores energy from moving components</a:t>
            </a:r>
          </a:p>
          <a:p>
            <a:pPr lvl="1"/>
            <a:r>
              <a:rPr lang="en-GB" dirty="0" smtClean="0"/>
              <a:t>Rotation</a:t>
            </a:r>
          </a:p>
          <a:p>
            <a:pPr lvl="1"/>
            <a:r>
              <a:rPr lang="en-GB" dirty="0" smtClean="0"/>
              <a:t>Tension</a:t>
            </a:r>
          </a:p>
          <a:p>
            <a:pPr lvl="1"/>
            <a:r>
              <a:rPr lang="en-GB" dirty="0" smtClean="0"/>
              <a:t>Compression</a:t>
            </a:r>
          </a:p>
          <a:p>
            <a:r>
              <a:rPr lang="en-GB" dirty="0" smtClean="0"/>
              <a:t>Comes in different shapes</a:t>
            </a:r>
          </a:p>
          <a:p>
            <a:pPr lvl="1"/>
            <a:r>
              <a:rPr lang="en-GB" dirty="0" smtClean="0"/>
              <a:t>Leaf spring</a:t>
            </a:r>
          </a:p>
          <a:p>
            <a:pPr lvl="1"/>
            <a:r>
              <a:rPr lang="en-GB" dirty="0" smtClean="0"/>
              <a:t>Flat coil spring</a:t>
            </a:r>
          </a:p>
          <a:p>
            <a:pPr lvl="1">
              <a:buNone/>
            </a:pPr>
            <a:endParaRPr lang="en-GB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52850" y="2462213"/>
            <a:ext cx="5104356" cy="386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2514600"/>
            <a:ext cx="5179303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3800" y="2438400"/>
            <a:ext cx="5165029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05400" y="381000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3733800"/>
            <a:ext cx="4343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6600" y="-1"/>
            <a:ext cx="2057400" cy="1711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770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Transmit motion</a:t>
            </a:r>
          </a:p>
          <a:p>
            <a:r>
              <a:rPr lang="en-GB" dirty="0" smtClean="0"/>
              <a:t>Change speed or torque</a:t>
            </a:r>
          </a:p>
          <a:p>
            <a:r>
              <a:rPr lang="en-GB" dirty="0" smtClean="0"/>
              <a:t>Types</a:t>
            </a:r>
          </a:p>
          <a:p>
            <a:pPr lvl="1"/>
            <a:r>
              <a:rPr lang="en-GB" dirty="0" smtClean="0"/>
              <a:t>Spur</a:t>
            </a:r>
          </a:p>
          <a:p>
            <a:pPr lvl="1"/>
            <a:r>
              <a:rPr lang="en-GB" dirty="0" smtClean="0"/>
              <a:t>Bevel</a:t>
            </a:r>
          </a:p>
          <a:p>
            <a:pPr lvl="1"/>
            <a:r>
              <a:rPr lang="en-GB" dirty="0" smtClean="0"/>
              <a:t>Helical</a:t>
            </a:r>
          </a:p>
          <a:p>
            <a:pPr lvl="1"/>
            <a:r>
              <a:rPr lang="en-GB" dirty="0" smtClean="0"/>
              <a:t>Worm &amp; worm wheel</a:t>
            </a:r>
          </a:p>
          <a:p>
            <a:pPr lvl="1"/>
            <a:r>
              <a:rPr lang="en-GB" dirty="0" smtClean="0"/>
              <a:t>Rack &amp; pinion</a:t>
            </a:r>
          </a:p>
          <a:p>
            <a:pPr lvl="1"/>
            <a:r>
              <a:rPr lang="en-GB" dirty="0" smtClean="0"/>
              <a:t>Sun &amp; planet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Gears</a:t>
            </a:r>
            <a:endParaRPr lang="en-GB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2739199"/>
            <a:ext cx="4800600" cy="320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200" y="2514600"/>
            <a:ext cx="4709960" cy="403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1828800"/>
            <a:ext cx="4343400" cy="4690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38599" y="2590800"/>
            <a:ext cx="500673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06636" y="2590800"/>
            <a:ext cx="4908764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bbc_gears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43400" y="1981200"/>
            <a:ext cx="4486275" cy="4486275"/>
          </a:xfrm>
          <a:prstGeom prst="rect">
            <a:avLst/>
          </a:prstGeom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97674" y="0"/>
            <a:ext cx="746326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337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cs typeface="Times New Roman"/>
              </a:rPr>
              <a:t>↑ </a:t>
            </a:r>
            <a:r>
              <a:rPr lang="en-GB" dirty="0" smtClean="0"/>
              <a:t>rotational speed </a:t>
            </a:r>
            <a:r>
              <a:rPr lang="en-GB" dirty="0" smtClean="0">
                <a:sym typeface="Symbol"/>
              </a:rPr>
              <a:t> </a:t>
            </a:r>
            <a:r>
              <a:rPr lang="en-GB" dirty="0" smtClean="0">
                <a:cs typeface="Times New Roman"/>
              </a:rPr>
              <a:t>↓ torque</a:t>
            </a:r>
          </a:p>
          <a:p>
            <a:r>
              <a:rPr lang="en-GB" dirty="0" smtClean="0"/>
              <a:t>Equate gear ratio to speed and torque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Gears – Calculating Speed/Gear Teeth 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604477" y="2692596"/>
          <a:ext cx="3848100" cy="1842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7" name="Equation" r:id="rId6" imgW="901440" imgH="431640" progId="Equation.3">
                  <p:embed/>
                </p:oleObj>
              </mc:Choice>
              <mc:Fallback>
                <p:oleObj name="Equation" r:id="rId6" imgW="9014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4477" y="2692596"/>
                        <a:ext cx="3848100" cy="1842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" y="5181601"/>
            <a:ext cx="1578708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Gear Ratio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84742" y="2672862"/>
            <a:ext cx="1026160" cy="19733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63450" y="2672862"/>
            <a:ext cx="888023" cy="1973384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525085" y="2692596"/>
            <a:ext cx="888023" cy="1973384"/>
          </a:xfrm>
          <a:prstGeom prst="ellipse">
            <a:avLst/>
          </a:prstGeom>
          <a:noFill/>
          <a:ln w="2857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3680361" y="5486400"/>
            <a:ext cx="1874715" cy="707886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Speed</a:t>
            </a:r>
          </a:p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(</a:t>
            </a:r>
            <a:r>
              <a:rPr lang="en-GB" sz="2000" dirty="0" err="1" smtClean="0">
                <a:solidFill>
                  <a:schemeClr val="bg1"/>
                </a:solidFill>
              </a:rPr>
              <a:t>rad</a:t>
            </a:r>
            <a:r>
              <a:rPr lang="en-GB" sz="2000" dirty="0" smtClean="0">
                <a:solidFill>
                  <a:schemeClr val="bg1"/>
                </a:solidFill>
              </a:rPr>
              <a:t>/s) or RPM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91399" y="4876799"/>
            <a:ext cx="1529863" cy="707886"/>
          </a:xfrm>
          <a:prstGeom prst="rect">
            <a:avLst/>
          </a:prstGeom>
          <a:solidFill>
            <a:srgbClr val="00CC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ysClr val="windowText" lastClr="000000"/>
                </a:solidFill>
              </a:rPr>
              <a:t>Torque (Nm)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/>
          <p:cNvCxnSpPr>
            <a:stCxn id="10" idx="5"/>
            <a:endCxn id="12" idx="1"/>
          </p:cNvCxnSpPr>
          <p:nvPr/>
        </p:nvCxnSpPr>
        <p:spPr>
          <a:xfrm rot="16200000" flipH="1">
            <a:off x="6410351" y="4249694"/>
            <a:ext cx="853758" cy="11083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4"/>
            <a:endCxn id="11" idx="0"/>
          </p:cNvCxnSpPr>
          <p:nvPr/>
        </p:nvCxnSpPr>
        <p:spPr>
          <a:xfrm rot="16200000" flipH="1">
            <a:off x="4192514" y="5061194"/>
            <a:ext cx="840154" cy="102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7" idx="0"/>
          </p:cNvCxnSpPr>
          <p:nvPr/>
        </p:nvCxnSpPr>
        <p:spPr>
          <a:xfrm rot="5400000">
            <a:off x="1731014" y="4177592"/>
            <a:ext cx="824349" cy="1183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97674" y="0"/>
            <a:ext cx="746326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3583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uiExpand="1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2322786"/>
            <a:ext cx="5257800" cy="401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Gear 1 has 15 teeth &amp; rotates at 100RPM</a:t>
            </a:r>
          </a:p>
          <a:p>
            <a:r>
              <a:rPr lang="en-GB" dirty="0" smtClean="0"/>
              <a:t>Gear 2 has 50 teeth</a:t>
            </a:r>
          </a:p>
          <a:p>
            <a:r>
              <a:rPr lang="en-GB" dirty="0" smtClean="0"/>
              <a:t>What is gear 2 speed(RPM)?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Gears – Calculate Speed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934200" y="4038600"/>
            <a:ext cx="44114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3600" dirty="0" smtClean="0"/>
              <a:t>2</a:t>
            </a:r>
            <a:endParaRPr lang="en-GB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732427" y="4953000"/>
            <a:ext cx="44114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3600" dirty="0" smtClean="0"/>
              <a:t>1</a:t>
            </a:r>
            <a:endParaRPr lang="en-GB" sz="36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85801" y="2971800"/>
          <a:ext cx="2209800" cy="105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2" name="Equation" r:id="rId5" imgW="901440" imgH="431640" progId="Equation.3">
                  <p:embed/>
                </p:oleObj>
              </mc:Choice>
              <mc:Fallback>
                <p:oleObj name="Equation" r:id="rId5" imgW="9014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1" y="2971800"/>
                        <a:ext cx="2209800" cy="1058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761296" y="4123240"/>
          <a:ext cx="1494224" cy="105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3" name="Equation" r:id="rId7" imgW="609480" imgH="431640" progId="Equation.3">
                  <p:embed/>
                </p:oleObj>
              </mc:Choice>
              <mc:Fallback>
                <p:oleObj name="Equation" r:id="rId7" imgW="60948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296" y="4123240"/>
                        <a:ext cx="1494224" cy="1058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795972" y="5184775"/>
          <a:ext cx="20843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4" name="Equation" r:id="rId9" imgW="850680" imgH="215640" progId="Equation.3">
                  <p:embed/>
                </p:oleObj>
              </mc:Choice>
              <mc:Fallback>
                <p:oleObj name="Equation" r:id="rId9" imgW="85068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972" y="5184775"/>
                        <a:ext cx="2084388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97674" y="0"/>
            <a:ext cx="746326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2322786"/>
            <a:ext cx="5257800" cy="401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38472"/>
          </a:xfrm>
        </p:spPr>
        <p:txBody>
          <a:bodyPr>
            <a:noAutofit/>
          </a:bodyPr>
          <a:lstStyle/>
          <a:p>
            <a:r>
              <a:rPr lang="en-GB" dirty="0" smtClean="0"/>
              <a:t>Gear 1 has rotates at 100RPM &amp; has 10Nm</a:t>
            </a:r>
          </a:p>
          <a:p>
            <a:r>
              <a:rPr lang="en-GB" dirty="0" smtClean="0"/>
              <a:t>Gear 2 has rotates at 250RPM</a:t>
            </a:r>
          </a:p>
          <a:p>
            <a:r>
              <a:rPr lang="en-GB" dirty="0" smtClean="0"/>
              <a:t>What is gear 2 torque (Nm)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Which gear is which?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Gears – Calculate Torque</a:t>
            </a:r>
            <a:endParaRPr lang="en-GB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85801" y="2971800"/>
          <a:ext cx="2209800" cy="105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5" name="Equation" r:id="rId5" imgW="901440" imgH="431640" progId="Equation.3">
                  <p:embed/>
                </p:oleObj>
              </mc:Choice>
              <mc:Fallback>
                <p:oleObj name="Equation" r:id="rId5" imgW="9014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1" y="2971800"/>
                        <a:ext cx="2209800" cy="1058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563880" y="4038600"/>
          <a:ext cx="1493838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6" name="Equation" r:id="rId7" imgW="609480" imgH="393480" progId="Equation.3">
                  <p:embed/>
                </p:oleObj>
              </mc:Choice>
              <mc:Fallback>
                <p:oleObj name="Equation" r:id="rId7" imgW="60948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" y="4038600"/>
                        <a:ext cx="1493838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868680" y="5108575"/>
          <a:ext cx="15557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7" name="Equation" r:id="rId9" imgW="634680" imgH="215640" progId="Equation.3">
                  <p:embed/>
                </p:oleObj>
              </mc:Choice>
              <mc:Fallback>
                <p:oleObj name="Equation" r:id="rId9" imgW="63468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680" y="5108575"/>
                        <a:ext cx="1555750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934200" y="4038600"/>
            <a:ext cx="40267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3600" dirty="0" smtClean="0"/>
              <a:t>?</a:t>
            </a:r>
            <a:endParaRPr lang="en-GB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4732427" y="4953000"/>
            <a:ext cx="40267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3600" dirty="0" smtClean="0"/>
              <a:t>?</a:t>
            </a:r>
            <a:endParaRPr lang="en-GB" sz="3600" dirty="0"/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97674" y="0"/>
            <a:ext cx="746326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4732427" y="4038600"/>
            <a:ext cx="2642919" cy="1560731"/>
            <a:chOff x="4732427" y="4038600"/>
            <a:chExt cx="2642919" cy="1560731"/>
          </a:xfrm>
        </p:grpSpPr>
        <p:sp>
          <p:nvSpPr>
            <p:cNvPr id="13" name="TextBox 12"/>
            <p:cNvSpPr txBox="1"/>
            <p:nvPr/>
          </p:nvSpPr>
          <p:spPr>
            <a:xfrm>
              <a:off x="6934200" y="4038600"/>
              <a:ext cx="441146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3600" dirty="0" smtClean="0"/>
                <a:t>1</a:t>
              </a:r>
              <a:endParaRPr lang="en-GB" sz="3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32427" y="4953000"/>
              <a:ext cx="441146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3600" dirty="0" smtClean="0"/>
                <a:t>2</a:t>
              </a:r>
              <a:endParaRPr lang="en-GB" sz="3600" dirty="0"/>
            </a:p>
          </p:txBody>
        </p:sp>
      </p:grpSp>
    </p:spTree>
    <p:custDataLst>
      <p:tags r:id="rId2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61819">
            <a:off x="798098" y="3491394"/>
            <a:ext cx="3387609" cy="25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Changes direction</a:t>
            </a:r>
          </a:p>
          <a:p>
            <a:pPr lvl="1"/>
            <a:r>
              <a:rPr lang="en-GB" dirty="0" smtClean="0"/>
              <a:t>2 meshing gears rotate in opposing directions</a:t>
            </a:r>
          </a:p>
          <a:p>
            <a:r>
              <a:rPr lang="en-GB" dirty="0" smtClean="0"/>
              <a:t>Addition of the centre gear changes the direction of output gear </a:t>
            </a:r>
          </a:p>
          <a:p>
            <a:pPr lvl="1"/>
            <a:r>
              <a:rPr lang="en-GB" dirty="0" smtClean="0"/>
              <a:t>Direction of output is the same as the input gear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Gears - Characteristics</a:t>
            </a:r>
            <a:endParaRPr lang="en-GB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75748" y="3886200"/>
            <a:ext cx="421105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ircular Arrow 6"/>
          <p:cNvSpPr/>
          <p:nvPr/>
        </p:nvSpPr>
        <p:spPr>
          <a:xfrm>
            <a:off x="1005840" y="4538101"/>
            <a:ext cx="762000" cy="762000"/>
          </a:xfrm>
          <a:prstGeom prst="circularArrow">
            <a:avLst>
              <a:gd name="adj1" fmla="val 5897"/>
              <a:gd name="adj2" fmla="val 1142319"/>
              <a:gd name="adj3" fmla="val 341469"/>
              <a:gd name="adj4" fmla="val 10800000"/>
              <a:gd name="adj5" fmla="val 12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Circular Arrow 7"/>
          <p:cNvSpPr/>
          <p:nvPr/>
        </p:nvSpPr>
        <p:spPr>
          <a:xfrm flipH="1">
            <a:off x="2133600" y="4080901"/>
            <a:ext cx="1676400" cy="1676400"/>
          </a:xfrm>
          <a:prstGeom prst="circularArrow">
            <a:avLst>
              <a:gd name="adj1" fmla="val 5897"/>
              <a:gd name="adj2" fmla="val 1142319"/>
              <a:gd name="adj3" fmla="val 341469"/>
              <a:gd name="adj4" fmla="val 10800000"/>
              <a:gd name="adj5" fmla="val 12500"/>
            </a:avLst>
          </a:prstGeom>
          <a:solidFill>
            <a:srgbClr val="FF33CC"/>
          </a:solidFill>
          <a:ln>
            <a:solidFill>
              <a:srgbClr val="FF006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ircular Arrow 8"/>
          <p:cNvSpPr/>
          <p:nvPr/>
        </p:nvSpPr>
        <p:spPr>
          <a:xfrm>
            <a:off x="5029200" y="4648200"/>
            <a:ext cx="762000" cy="762000"/>
          </a:xfrm>
          <a:prstGeom prst="circularArrow">
            <a:avLst>
              <a:gd name="adj1" fmla="val 5897"/>
              <a:gd name="adj2" fmla="val 1142319"/>
              <a:gd name="adj3" fmla="val 341469"/>
              <a:gd name="adj4" fmla="val 10800000"/>
              <a:gd name="adj5" fmla="val 12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ircular Arrow 9"/>
          <p:cNvSpPr/>
          <p:nvPr/>
        </p:nvSpPr>
        <p:spPr>
          <a:xfrm flipH="1">
            <a:off x="6019800" y="4191000"/>
            <a:ext cx="1676400" cy="1676400"/>
          </a:xfrm>
          <a:prstGeom prst="circularArrow">
            <a:avLst>
              <a:gd name="adj1" fmla="val 5897"/>
              <a:gd name="adj2" fmla="val 1142319"/>
              <a:gd name="adj3" fmla="val 341469"/>
              <a:gd name="adj4" fmla="val 10800000"/>
              <a:gd name="adj5" fmla="val 12500"/>
            </a:avLst>
          </a:prstGeom>
          <a:solidFill>
            <a:srgbClr val="FF33CC"/>
          </a:solidFill>
          <a:ln>
            <a:solidFill>
              <a:srgbClr val="FF006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ircular Arrow 10"/>
          <p:cNvSpPr/>
          <p:nvPr/>
        </p:nvSpPr>
        <p:spPr>
          <a:xfrm>
            <a:off x="7848600" y="4785360"/>
            <a:ext cx="457200" cy="457200"/>
          </a:xfrm>
          <a:prstGeom prst="circularArrow">
            <a:avLst>
              <a:gd name="adj1" fmla="val 5897"/>
              <a:gd name="adj2" fmla="val 1142319"/>
              <a:gd name="adj3" fmla="val 341469"/>
              <a:gd name="adj4" fmla="val 10800000"/>
              <a:gd name="adj5" fmla="val 125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97674" y="0"/>
            <a:ext cx="746326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662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uiExpand="1" build="p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 Mechanical Engineering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Objectives&amp;quot;&quot;/&gt;&lt;property id=&quot;20307&quot; value=&quot;257&quot;/&gt;&lt;/object&gt;&lt;object type=&quot;3&quot; unique_id=&quot;10006&quot;&gt;&lt;property id=&quot;20148&quot; value=&quot;5&quot;/&gt;&lt;property id=&quot;20300&quot; value=&quot;Slide 3 - &amp;quot;Fasteners &amp;amp; Locking Devices&amp;quot;&quot;/&gt;&lt;property id=&quot;20307&quot; value=&quot;259&quot;/&gt;&lt;/object&gt;&lt;object type=&quot;3&quot; unique_id=&quot;10008&quot;&gt;&lt;property id=&quot;20148&quot; value=&quot;5&quot;/&gt;&lt;property id=&quot;20300&quot; value=&quot;Slide 5 - &amp;quot;Springs&amp;quot;&quot;/&gt;&lt;property id=&quot;20307&quot; value=&quot;269&quot;/&gt;&lt;/object&gt;&lt;object type=&quot;3&quot; unique_id=&quot;10020&quot;&gt;&lt;property id=&quot;20148&quot; value=&quot;5&quot;/&gt;&lt;property id=&quot;20300&quot; value=&quot;Slide 17 - &amp;quot;Mechanisms – Cranks&amp;quot;&quot;/&gt;&lt;property id=&quot;20307&quot; value=&quot;280&quot;/&gt;&lt;/object&gt;&lt;object type=&quot;3&quot; unique_id=&quot;10021&quot;&gt;&lt;property id=&quot;20148&quot; value=&quot;5&quot;/&gt;&lt;property id=&quot;20300&quot; value=&quot;Slide 18 - &amp;quot;Mechanisms – Linkages (1)&amp;quot;&quot;/&gt;&lt;property id=&quot;20307&quot; value=&quot;282&quot;/&gt;&lt;/object&gt;&lt;object type=&quot;3&quot; unique_id=&quot;10026&quot;&gt;&lt;property id=&quot;20148&quot; value=&quot;5&quot;/&gt;&lt;property id=&quot;20300&quot; value=&quot;Slide 24 - &amp;quot;Mechanisms – Screw Threads&amp;quot;&quot;/&gt;&lt;property id=&quot;20307&quot; value=&quot;281&quot;/&gt;&lt;/object&gt;&lt;object type=&quot;3&quot; unique_id=&quot;10027&quot;&gt;&lt;property id=&quot;20148&quot; value=&quot;5&quot;/&gt;&lt;property id=&quot;20300&quot; value=&quot;Slide 25 - &amp;quot;Mechanisms – Ratchet &amp;amp; Pawl&amp;quot;&quot;/&gt;&lt;property id=&quot;20307&quot; value=&quot;287&quot;/&gt;&lt;/object&gt;&lt;object type=&quot;3&quot; unique_id=&quot;10028&quot;&gt;&lt;property id=&quot;20148&quot; value=&quot;5&quot;/&gt;&lt;property id=&quot;20300&quot; value=&quot;Slide 26 - &amp;quot;Question 1&amp;quot;&quot;/&gt;&lt;property id=&quot;20307&quot; value=&quot;275&quot;/&gt;&lt;/object&gt;&lt;object type=&quot;3&quot; unique_id=&quot;10029&quot;&gt;&lt;property id=&quot;20148&quot; value=&quot;5&quot;/&gt;&lt;property id=&quot;20300&quot; value=&quot;Slide 27 - &amp;quot;Question 2&amp;quot;&quot;/&gt;&lt;property id=&quot;20307&quot; value=&quot;288&quot;/&gt;&lt;/object&gt;&lt;object type=&quot;3&quot; unique_id=&quot;10030&quot;&gt;&lt;property id=&quot;20148&quot; value=&quot;5&quot;/&gt;&lt;property id=&quot;20300&quot; value=&quot;Slide 28 - &amp;quot;Question 3&amp;quot;&quot;/&gt;&lt;property id=&quot;20307&quot; value=&quot;276&quot;/&gt;&lt;/object&gt;&lt;object type=&quot;3&quot; unique_id=&quot;11993&quot;&gt;&lt;property id=&quot;20148&quot; value=&quot;5&quot;/&gt;&lt;property id=&quot;20300&quot; value=&quot;Slide 4 - &amp;quot;Bearings &amp;amp; Sliders&amp;quot;&quot;/&gt;&lt;property id=&quot;20307&quot; value=&quot;291&quot;/&gt;&lt;/object&gt;&lt;object type=&quot;3&quot; unique_id=&quot;11994&quot;&gt;&lt;property id=&quot;20148&quot; value=&quot;5&quot;/&gt;&lt;property id=&quot;20300&quot; value=&quot;Slide 6 - &amp;quot;Gears&amp;quot;&quot;/&gt;&lt;property id=&quot;20307&quot; value=&quot;292&quot;/&gt;&lt;/object&gt;&lt;object type=&quot;3&quot; unique_id=&quot;11995&quot;&gt;&lt;property id=&quot;20148&quot; value=&quot;5&quot;/&gt;&lt;property id=&quot;20300&quot; value=&quot;Slide 7 - &amp;quot;Gears – Calculating Speed/Gear Teeth &amp;quot;&quot;/&gt;&lt;property id=&quot;20307&quot; value=&quot;293&quot;/&gt;&lt;/object&gt;&lt;object type=&quot;3&quot; unique_id=&quot;11996&quot;&gt;&lt;property id=&quot;20148&quot; value=&quot;5&quot;/&gt;&lt;property id=&quot;20300&quot; value=&quot;Slide 8 - &amp;quot;Gears – Calculate Speed&amp;quot;&quot;/&gt;&lt;property id=&quot;20307&quot; value=&quot;294&quot;/&gt;&lt;/object&gt;&lt;object type=&quot;3&quot; unique_id=&quot;11997&quot;&gt;&lt;property id=&quot;20148&quot; value=&quot;5&quot;/&gt;&lt;property id=&quot;20300&quot; value=&quot;Slide 9 - &amp;quot;Gears – Calculate Torque&amp;quot;&quot;/&gt;&lt;property id=&quot;20307&quot; value=&quot;295&quot;/&gt;&lt;/object&gt;&lt;object type=&quot;3&quot; unique_id=&quot;12096&quot;&gt;&lt;property id=&quot;20148&quot; value=&quot;5&quot;/&gt;&lt;property id=&quot;20300&quot; value=&quot;Slide 10 - &amp;quot;Gears - Characteristics&amp;quot;&quot;/&gt;&lt;property id=&quot;20307&quot; value=&quot;296&quot;/&gt;&lt;/object&gt;&lt;object type=&quot;3&quot; unique_id=&quot;12187&quot;&gt;&lt;property id=&quot;20148&quot; value=&quot;5&quot;/&gt;&lt;property id=&quot;20300&quot; value=&quot;Slide 11 - &amp;quot;Belts &amp;amp; Pulleys&amp;quot;&quot;/&gt;&lt;property id=&quot;20307&quot; value=&quot;297&quot;/&gt;&lt;/object&gt;&lt;object type=&quot;3&quot; unique_id=&quot;12188&quot;&gt;&lt;property id=&quot;20148&quot; value=&quot;5&quot;/&gt;&lt;property id=&quot;20300&quot; value=&quot;Slide 12 - &amp;quot;Belts &amp;amp; Pulleys – Installation &amp;quot;&quot;/&gt;&lt;property id=&quot;20307&quot; value=&quot;298&quot;/&gt;&lt;/object&gt;&lt;object type=&quot;3&quot; unique_id=&quot;12189&quot;&gt;&lt;property id=&quot;20148&quot; value=&quot;5&quot;/&gt;&lt;property id=&quot;20300&quot; value=&quot;Slide 13 - &amp;quot;Cams&amp;quot;&quot;/&gt;&lt;property id=&quot;20307&quot; value=&quot;299&quot;/&gt;&lt;/object&gt;&lt;object type=&quot;3&quot; unique_id=&quot;12411&quot;&gt;&lt;property id=&quot;20148&quot; value=&quot;5&quot;/&gt;&lt;property id=&quot;20300&quot; value=&quot;Slide 14 - &amp;quot;Cams – Followers &amp;quot;&quot;/&gt;&lt;property id=&quot;20307&quot; value=&quot;300&quot;/&gt;&lt;/object&gt;&lt;object type=&quot;3&quot; unique_id=&quot;12412&quot;&gt;&lt;property id=&quot;20148&quot; value=&quot;5&quot;/&gt;&lt;property id=&quot;20300&quot; value=&quot;Slide 15 - &amp;quot;Cams – Types of Motion&amp;quot;&quot;/&gt;&lt;property id=&quot;20307&quot; value=&quot;301&quot;/&gt;&lt;/object&gt;&lt;object type=&quot;3&quot; unique_id=&quot;12413&quot;&gt;&lt;property id=&quot;20148&quot; value=&quot;5&quot;/&gt;&lt;property id=&quot;20300&quot; value=&quot;Slide 16 - &amp;quot;Mechanisms – Bell Cranks&amp;quot;&quot;/&gt;&lt;property id=&quot;20307&quot; value=&quot;302&quot;/&gt;&lt;/object&gt;&lt;object type=&quot;3&quot; unique_id=&quot;12658&quot;&gt;&lt;property id=&quot;20148&quot; value=&quot;5&quot;/&gt;&lt;property id=&quot;20300&quot; value=&quot;Slide 19 - &amp;quot;Mechanisms – Linkages (2)&amp;quot;&quot;/&gt;&lt;property id=&quot;20307&quot; value=&quot;304&quot;/&gt;&lt;/object&gt;&lt;object type=&quot;3&quot; unique_id=&quot;12659&quot;&gt;&lt;property id=&quot;20148&quot; value=&quot;5&quot;/&gt;&lt;property id=&quot;20300&quot; value=&quot;Slide 20 - &amp;quot;Mechanisms – Linkages (3)&amp;quot;&quot;/&gt;&lt;property id=&quot;20307&quot; value=&quot;305&quot;/&gt;&lt;/object&gt;&lt;object type=&quot;3&quot; unique_id=&quot;12660&quot;&gt;&lt;property id=&quot;20148&quot; value=&quot;5&quot;/&gt;&lt;property id=&quot;20300&quot; value=&quot;Slide 21 - &amp;quot;Mechanisms – Linkages (4)&amp;quot;&quot;/&gt;&lt;property id=&quot;20307&quot; value=&quot;306&quot;/&gt;&lt;/object&gt;&lt;object type=&quot;3&quot; unique_id=&quot;12661&quot;&gt;&lt;property id=&quot;20148&quot; value=&quot;5&quot;/&gt;&lt;property id=&quot;20300&quot; value=&quot;Slide 22 - &amp;quot;Mechanisms – Linkages (5)&amp;quot;&quot;/&gt;&lt;property id=&quot;20307&quot; value=&quot;307&quot;/&gt;&lt;/object&gt;&lt;object type=&quot;3&quot; unique_id=&quot;12662&quot;&gt;&lt;property id=&quot;20148&quot; value=&quot;5&quot;/&gt;&lt;property id=&quot;20300&quot; value=&quot;Slide 23 - &amp;quot;Mechanisms – Applications&amp;quot;&quot;/&gt;&lt;property id=&quot;20307&quot; value=&quot;303&quot;/&gt;&lt;/object&gt;&lt;/object&gt;&lt;/object&gt;&lt;/database&gt;"/>
  <p:tag name="SECTOMILLISECCONVERTED" val="1"/>
  <p:tag name="TAG_BACKING_FORM_KEY" val="723926-d:\01 module\me2203 - engineering exploration and design\03_slides\mechanical components.pptx"/>
  <p:tag name="ARTICULATE_PRESENTER_VERSION" val="8"/>
  <p:tag name="ARTICULATE_USED_PAGE_ORIENTATION" val="1"/>
  <p:tag name="ARTICULATE_USED_PAGE_SIZE" val="1"/>
  <p:tag name="ARTICULATE_SLIDE_COUNT" val="24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6"/>
  <p:tag name="TIMELINE" val="5.00/10.00"/>
  <p:tag name="ARTICULATE_USED_LAYOUT" val="2"/>
  <p:tag name="ARTICULATE_SLIDE_THUMBNAIL_REFRESH" val="1"/>
  <p:tag name="TIMING" val="|1.1|6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7"/>
  <p:tag name="TIMELINE" val="5.00/10.00/15.00/20.00/25.00/30.00/35.00/40.00"/>
  <p:tag name="ARTICULATE_USED_LAYOUT" val="2"/>
  <p:tag name="ARTICULATE_SLIDE_THUMBNAIL_REFRESH" val="1"/>
  <p:tag name="TIMING" val="|3.9|8.8|15|1.5|1.3|0.7|0.1|16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8"/>
  <p:tag name="TIMELINE" val="5.00/10.00/15.00/20.00"/>
  <p:tag name="ARTICULATE_USED_LAYOUT" val="2"/>
  <p:tag name="ARTICULATE_SLIDE_THUMBNAIL_REFRESH" val="1"/>
  <p:tag name="TIMING" val="|1.2|6.3|2.7|5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9"/>
  <p:tag name="TIMELINE" val="5.00/10.00/15.00/20.00/25.00/30.00/35.00"/>
  <p:tag name="ARTICULATE_USED_LAYOUT" val="2"/>
  <p:tag name="ARTICULATE_SLIDE_THUMBNAIL_REFRESH" val="1"/>
  <p:tag name="TIMING" val="|3.8|5.9|0|4.9|2.7|1.1|1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0"/>
  <p:tag name="TIMELINE" val="5.00/10.00/15.00/20.00/25.00/30.00/35.00"/>
  <p:tag name="ARTICULATE_USED_LAYOUT" val="2"/>
  <p:tag name="ARTICULATE_SLIDE_THUMBNAIL_REFRESH" val="1"/>
  <p:tag name="TIMING" val="|0.8|0.7|9.6|3.4|1.6|2.9|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1"/>
  <p:tag name="TIMELINE" val="5.00/10.00/15.00"/>
  <p:tag name="ARTICULATE_USED_LAYOUT" val="2"/>
  <p:tag name="ARTICULATE_SLIDE_THUMBNAIL_REFRESH" val="1"/>
  <p:tag name="TIMING" val="|0.8|29.9|12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2"/>
  <p:tag name="TIMELINE" val="5.00/10.00/15.00"/>
  <p:tag name="ARTICULATE_USED_LAYOUT" val="2"/>
  <p:tag name="ARTICULATE_SLIDE_THUMBNAIL_REFRESH" val="1"/>
  <p:tag name="TIMING" val="|3.6|4.1|14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0"/>
  <p:tag name="TIMELINE" val="5.00"/>
  <p:tag name="ARTICULATE_USED_LAYOUT" val="2"/>
  <p:tag name="TIMING" val="|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2"/>
  <p:tag name="ARTICULATE_USED_LAYOUT" val="2"/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4"/>
  <p:tag name="ARTICULATE_USED_LAYOUT" val="2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6"/>
  <p:tag name="ELAPSEDTIME" val="6.50"/>
  <p:tag name="ARTICULATE_USED_LAYOUT" val="1"/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5"/>
  <p:tag name="ARTICULATE_USED_LAYOUT" val="2"/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6"/>
  <p:tag name="ARTICULATE_USED_LAYOUT" val="2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7"/>
  <p:tag name="ARTICULATE_USED_LAYOUT" val="2"/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3"/>
  <p:tag name="TIMELINE" val="5.00/10.00/15.00/20.00"/>
  <p:tag name="ARTICULATE_USED_LAYOUT" val="2"/>
  <p:tag name="ARTICULATE_SLIDE_THUMBNAIL_REFRESH" val="1"/>
  <p:tag name="TIMING" val="|11.4|1.4|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1"/>
  <p:tag name="TIMELINE" val="5.00/10.00/15.00/20.00"/>
  <p:tag name="ARTICULATE_USED_LAYOUT" val="2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7"/>
  <p:tag name="ARTICULATE_USED_LAYOUT" val="2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9"/>
  <p:tag name="TIMELINE" val="0.01/0.02/0.03/0.05/0.45/5.45/10.45"/>
  <p:tag name="ELAPSEDTIME" val="15.95"/>
  <p:tag name="ARTICULATE_USED_LAYOUT" val="2"/>
  <p:tag name="ARTICULATE_SLIDE_THUMBNAIL_REFRESH" val="1"/>
  <p:tag name="TIMING" val="|9.7|2|4.4|34.9|16|18.1|1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1"/>
  <p:tag name="TIMELINE" val="5.00/10.00/15.00/20.00/25.00/30.00/35.00"/>
  <p:tag name="ARTICULATE_USED_LAYOUT" val="2"/>
  <p:tag name="TIMING" val="|4|20.7|2.3|13|11.3|1.4|1.4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9"/>
  <p:tag name="TIMELINE" val="5.00/10.00/15.00/20.00/25.00/30.00/35.00"/>
  <p:tag name="ARTICULATE_USED_LAYOUT" val="2"/>
  <p:tag name="ARTICULATE_SLIDE_THUMBNAIL_REFRESH" val="1"/>
  <p:tag name="TIMING" val="|6.3|3.2|4.9|17.8|20.3|3.6|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TIMELINE" val="5.00/10.00/15.00/20.00/25.00/30.00/35.00/40.00/45.00"/>
  <p:tag name="ARTICULATE_USED_LAYOUT" val="2"/>
  <p:tag name="ARTICULATE_SLIDE_THUMBNAIL_REFRESH" val="1"/>
  <p:tag name="TIMING" val="|5.6|1.4|2.5|1.3|3.2|5|15.1|29.9|1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3"/>
  <p:tag name="TIMELINE" val="5.00/10.00/15.00/20.00/25.00"/>
  <p:tag name="ARTICULATE_USED_LAYOUT" val="2"/>
  <p:tag name="TIMING" val="|1.4|10.6|18.2|1.8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4"/>
  <p:tag name="TIMELINE" val="5.00/10.00/15.00/20.00/25.00/30.00"/>
  <p:tag name="ARTICULATE_USED_LAYOU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5"/>
  <p:tag name="TIMELINE" val="5.00/10.00/15.00/20.00/25.00/30.00/35.00/40.00"/>
  <p:tag name="ARTICULATE_USED_LAYOUT" val="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ustom 3">
      <a:majorFont>
        <a:latin typeface="Copperplate Gothic Bold"/>
        <a:ea typeface=""/>
        <a:cs typeface=""/>
      </a:majorFont>
      <a:minorFont>
        <a:latin typeface="Tahoma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1840</TotalTime>
  <Words>435</Words>
  <Application>Microsoft Office PowerPoint</Application>
  <PresentationFormat>On-screen Show (4:3)</PresentationFormat>
  <Paragraphs>137</Paragraphs>
  <Slides>24</Slides>
  <Notes>4</Notes>
  <HiddenSlides>2</HiddenSlides>
  <MMClips>20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Copperplate Gothic Bold</vt:lpstr>
      <vt:lpstr>Symbol</vt:lpstr>
      <vt:lpstr>Tahoma</vt:lpstr>
      <vt:lpstr>Times New Roman</vt:lpstr>
      <vt:lpstr>Verdana</vt:lpstr>
      <vt:lpstr>Wingdings 2</vt:lpstr>
      <vt:lpstr>Wingdings 3</vt:lpstr>
      <vt:lpstr>Concourse</vt:lpstr>
      <vt:lpstr>Equation</vt:lpstr>
      <vt:lpstr> Mechanical Components</vt:lpstr>
      <vt:lpstr>Fasteners &amp; Locking Devices</vt:lpstr>
      <vt:lpstr>Bearings &amp; Sliders</vt:lpstr>
      <vt:lpstr>Springs</vt:lpstr>
      <vt:lpstr>Gears</vt:lpstr>
      <vt:lpstr>Gears – Calculating Speed/Gear Teeth </vt:lpstr>
      <vt:lpstr>Gears – Calculate Speed</vt:lpstr>
      <vt:lpstr>Gears – Calculate Torque</vt:lpstr>
      <vt:lpstr>Gears - Characteristics</vt:lpstr>
      <vt:lpstr>Belts &amp; Pulleys</vt:lpstr>
      <vt:lpstr>Belts &amp; Pulleys – Installation </vt:lpstr>
      <vt:lpstr>Cams</vt:lpstr>
      <vt:lpstr>Cams – Followers </vt:lpstr>
      <vt:lpstr>Cams – Types of Motion</vt:lpstr>
      <vt:lpstr>Mechanisms – Bell Cranks</vt:lpstr>
      <vt:lpstr>Mechanisms – Cranks</vt:lpstr>
      <vt:lpstr>Mechanisms – Linkages (1)</vt:lpstr>
      <vt:lpstr>Mechanisms – Linkages (2)</vt:lpstr>
      <vt:lpstr>Mechanisms – Linkages (3)</vt:lpstr>
      <vt:lpstr>Mechanisms – Linkages (4)</vt:lpstr>
      <vt:lpstr>Mechanisms – Linkages (5)</vt:lpstr>
      <vt:lpstr>Mechanisms – Applications</vt:lpstr>
      <vt:lpstr>Mechanisms – Screw Threads</vt:lpstr>
      <vt:lpstr>Mechanisms – Ratchet &amp; Pawl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Thevaraja Ramu</dc:creator>
  <cp:lastModifiedBy>Roy Ang Chong Wei</cp:lastModifiedBy>
  <cp:revision>85</cp:revision>
  <cp:lastPrinted>1601-01-01T00:00:00Z</cp:lastPrinted>
  <dcterms:created xsi:type="dcterms:W3CDTF">1601-01-01T00:00:00Z</dcterms:created>
  <dcterms:modified xsi:type="dcterms:W3CDTF">2020-04-02T06:21:17Z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ArticulatePath">
    <vt:lpwstr>Mechanical Components</vt:lpwstr>
  </property>
  <property fmtid="{D5CDD505-2E9C-101B-9397-08002B2CF9AE}" pid="4" name="ArticulateUseProject">
    <vt:lpwstr>1</vt:lpwstr>
  </property>
  <property fmtid="{D5CDD505-2E9C-101B-9397-08002B2CF9AE}" pid="5" name="ArticulateProjectVersion">
    <vt:lpwstr>8</vt:lpwstr>
  </property>
  <property fmtid="{D5CDD505-2E9C-101B-9397-08002B2CF9AE}" pid="6" name="ArticulateGUID">
    <vt:lpwstr>B687453C-1F9B-4497-8228-0BA3BD058F53</vt:lpwstr>
  </property>
  <property fmtid="{D5CDD505-2E9C-101B-9397-08002B2CF9AE}" pid="7" name="ArticulateProjectFull">
    <vt:lpwstr>D:\01 Module\ME2203 - Engineering Exploration and Design\03_Slides\Mechanical Components.ppta</vt:lpwstr>
  </property>
</Properties>
</file>